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8" r:id="rId2"/>
    <p:sldId id="266" r:id="rId3"/>
    <p:sldId id="260" r:id="rId4"/>
    <p:sldId id="261" r:id="rId5"/>
    <p:sldId id="264" r:id="rId6"/>
    <p:sldId id="265" r:id="rId7"/>
    <p:sldId id="269" r:id="rId8"/>
    <p:sldId id="268" r:id="rId9"/>
    <p:sldId id="262" r:id="rId10"/>
    <p:sldId id="267" r:id="rId11"/>
    <p:sldId id="270" r:id="rId12"/>
    <p:sldId id="272" r:id="rId13"/>
    <p:sldId id="273" r:id="rId14"/>
    <p:sldId id="274" r:id="rId15"/>
    <p:sldId id="275" r:id="rId16"/>
    <p:sldId id="271" r:id="rId17"/>
    <p:sldId id="278" r:id="rId18"/>
    <p:sldId id="279" r:id="rId19"/>
    <p:sldId id="280" r:id="rId20"/>
    <p:sldId id="281" r:id="rId21"/>
    <p:sldId id="282" r:id="rId22"/>
    <p:sldId id="283" r:id="rId23"/>
    <p:sldId id="296" r:id="rId24"/>
    <p:sldId id="285" r:id="rId25"/>
    <p:sldId id="286" r:id="rId26"/>
    <p:sldId id="287" r:id="rId27"/>
    <p:sldId id="288" r:id="rId28"/>
    <p:sldId id="289" r:id="rId29"/>
    <p:sldId id="297" r:id="rId30"/>
    <p:sldId id="290" r:id="rId31"/>
    <p:sldId id="291" r:id="rId32"/>
    <p:sldId id="298" r:id="rId33"/>
    <p:sldId id="292" r:id="rId34"/>
    <p:sldId id="293" r:id="rId35"/>
    <p:sldId id="294" r:id="rId36"/>
    <p:sldId id="295" r:id="rId37"/>
    <p:sldId id="306" r:id="rId38"/>
    <p:sldId id="299" r:id="rId39"/>
    <p:sldId id="300" r:id="rId40"/>
    <p:sldId id="301" r:id="rId41"/>
    <p:sldId id="302" r:id="rId42"/>
    <p:sldId id="303" r:id="rId43"/>
    <p:sldId id="304" r:id="rId44"/>
    <p:sldId id="305" r:id="rId4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1" autoAdjust="0"/>
    <p:restoredTop sz="94660"/>
  </p:normalViewPr>
  <p:slideViewPr>
    <p:cSldViewPr>
      <p:cViewPr>
        <p:scale>
          <a:sx n="90" d="100"/>
          <a:sy n="90" d="100"/>
        </p:scale>
        <p:origin x="-930" y="-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A6F27-D5D7-49DF-B288-24A117213AD0}" type="datetimeFigureOut">
              <a:rPr lang="en-GB" smtClean="0"/>
              <a:t>28/04/2011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CEB63-2186-403A-AF40-D535F92EB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38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EB63-2186-403A-AF40-D535F92EBBB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0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78C0-7DA5-45AF-962A-D607706BCABC}" type="datetimeFigureOut">
              <a:rPr lang="en-GB" smtClean="0"/>
              <a:t>28/04/2011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0529-D038-42C0-819F-DBFEEBDE06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42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5845">
        <p:fade/>
      </p:transition>
    </mc:Choice>
    <mc:Fallback xmlns="">
      <p:transition spd="slow" advTm="75845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78C0-7DA5-45AF-962A-D607706BCABC}" type="datetimeFigureOut">
              <a:rPr lang="en-GB" smtClean="0"/>
              <a:t>28/04/2011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0529-D038-42C0-819F-DBFEEBDE06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00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5845">
        <p:fade/>
      </p:transition>
    </mc:Choice>
    <mc:Fallback xmlns="">
      <p:transition spd="slow" advTm="75845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78C0-7DA5-45AF-962A-D607706BCABC}" type="datetimeFigureOut">
              <a:rPr lang="en-GB" smtClean="0"/>
              <a:t>28/04/2011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0529-D038-42C0-819F-DBFEEBDE06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55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5845">
        <p:fade/>
      </p:transition>
    </mc:Choice>
    <mc:Fallback xmlns="">
      <p:transition spd="slow" advTm="75845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78C0-7DA5-45AF-962A-D607706BCABC}" type="datetimeFigureOut">
              <a:rPr lang="en-GB" smtClean="0"/>
              <a:t>28/04/2011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0529-D038-42C0-819F-DBFEEBDE06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83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5845">
        <p:fade/>
      </p:transition>
    </mc:Choice>
    <mc:Fallback xmlns="">
      <p:transition spd="slow" advTm="75845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78C0-7DA5-45AF-962A-D607706BCABC}" type="datetimeFigureOut">
              <a:rPr lang="en-GB" smtClean="0"/>
              <a:t>28/04/2011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0529-D038-42C0-819F-DBFEEBDE06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36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5845">
        <p:fade/>
      </p:transition>
    </mc:Choice>
    <mc:Fallback xmlns="">
      <p:transition spd="slow" advTm="75845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78C0-7DA5-45AF-962A-D607706BCABC}" type="datetimeFigureOut">
              <a:rPr lang="en-GB" smtClean="0"/>
              <a:t>28/04/2011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0529-D038-42C0-819F-DBFEEBDE06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48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5845">
        <p:fade/>
      </p:transition>
    </mc:Choice>
    <mc:Fallback xmlns="">
      <p:transition spd="slow" advTm="75845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78C0-7DA5-45AF-962A-D607706BCABC}" type="datetimeFigureOut">
              <a:rPr lang="en-GB" smtClean="0"/>
              <a:t>28/04/2011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0529-D038-42C0-819F-DBFEEBDE06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62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5845">
        <p:fade/>
      </p:transition>
    </mc:Choice>
    <mc:Fallback xmlns="">
      <p:transition spd="slow" advTm="75845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78C0-7DA5-45AF-962A-D607706BCABC}" type="datetimeFigureOut">
              <a:rPr lang="en-GB" smtClean="0"/>
              <a:t>28/04/2011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0529-D038-42C0-819F-DBFEEBDE06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2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5845">
        <p:fade/>
      </p:transition>
    </mc:Choice>
    <mc:Fallback xmlns="">
      <p:transition spd="slow" advTm="75845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78C0-7DA5-45AF-962A-D607706BCABC}" type="datetimeFigureOut">
              <a:rPr lang="en-GB" smtClean="0"/>
              <a:t>28/04/2011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0529-D038-42C0-819F-DBFEEBDE06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26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5845">
        <p:fade/>
      </p:transition>
    </mc:Choice>
    <mc:Fallback xmlns="">
      <p:transition spd="slow" advTm="75845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78C0-7DA5-45AF-962A-D607706BCABC}" type="datetimeFigureOut">
              <a:rPr lang="en-GB" smtClean="0"/>
              <a:t>28/04/2011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0529-D038-42C0-819F-DBFEEBDE06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4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5845">
        <p:fade/>
      </p:transition>
    </mc:Choice>
    <mc:Fallback xmlns="">
      <p:transition spd="slow" advTm="75845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78C0-7DA5-45AF-962A-D607706BCABC}" type="datetimeFigureOut">
              <a:rPr lang="en-GB" smtClean="0"/>
              <a:t>28/04/2011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0529-D038-42C0-819F-DBFEEBDE06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19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5845">
        <p:fade/>
      </p:transition>
    </mc:Choice>
    <mc:Fallback xmlns="">
      <p:transition spd="slow" advTm="75845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B78C0-7DA5-45AF-962A-D607706BCABC}" type="datetimeFigureOut">
              <a:rPr lang="en-GB" smtClean="0"/>
              <a:t>28/04/2011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A0529-D038-42C0-819F-DBFEEBDE06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18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75845">
        <p:fade/>
      </p:transition>
    </mc:Choice>
    <mc:Fallback xmlns="">
      <p:transition spd="slow" advTm="75845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773827" y="1157930"/>
            <a:ext cx="3122738" cy="51984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865405" y="-1241082"/>
            <a:ext cx="2970329" cy="519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5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fad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662293" y="250988"/>
            <a:ext cx="3455703" cy="3236688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571555"/>
              </p:ext>
            </p:extLst>
          </p:nvPr>
        </p:nvGraphicFramePr>
        <p:xfrm>
          <a:off x="35496" y="3728989"/>
          <a:ext cx="8964488" cy="1327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88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9. AMOGHA DARSIN</a:t>
                      </a:r>
                    </a:p>
                  </a:txBody>
                  <a:tcPr marL="65473" marR="65473" marT="0" marB="0"/>
                </a:tc>
              </a:tr>
              <a:tr h="53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Meaningful to See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46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200531"/>
              </p:ext>
            </p:extLst>
          </p:nvPr>
        </p:nvGraphicFramePr>
        <p:xfrm>
          <a:off x="35496" y="3728989"/>
          <a:ext cx="8964488" cy="1327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88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10. RATNA CANDRA</a:t>
                      </a:r>
                    </a:p>
                  </a:txBody>
                  <a:tcPr marL="65473" marR="65473" marT="0" marB="0"/>
                </a:tc>
              </a:tr>
              <a:tr h="53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Jewel Moon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860227" y="157219"/>
            <a:ext cx="3455703" cy="342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1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710400" y="130872"/>
            <a:ext cx="3455703" cy="347691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602768"/>
              </p:ext>
            </p:extLst>
          </p:nvPr>
        </p:nvGraphicFramePr>
        <p:xfrm>
          <a:off x="35496" y="3728989"/>
          <a:ext cx="8964488" cy="1327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88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11.</a:t>
                      </a:r>
                      <a:r>
                        <a:rPr lang="en-GB" sz="45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VIMALA</a:t>
                      </a:r>
                    </a:p>
                  </a:txBody>
                  <a:tcPr marL="65473" marR="65473" marT="0" marB="0"/>
                </a:tc>
              </a:tr>
              <a:tr h="53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Stainless One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7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816927" y="96353"/>
            <a:ext cx="3455703" cy="354595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703769"/>
              </p:ext>
            </p:extLst>
          </p:nvPr>
        </p:nvGraphicFramePr>
        <p:xfrm>
          <a:off x="35496" y="3728989"/>
          <a:ext cx="8964488" cy="1327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88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12.</a:t>
                      </a:r>
                      <a:r>
                        <a:rPr lang="en-GB" sz="45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SURA DATTA</a:t>
                      </a:r>
                    </a:p>
                  </a:txBody>
                  <a:tcPr marL="65473" marR="65473" marT="0" marB="0"/>
                </a:tc>
              </a:tr>
              <a:tr h="53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Bestowed with Courage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28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735831" y="104829"/>
            <a:ext cx="3455703" cy="352900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244436"/>
              </p:ext>
            </p:extLst>
          </p:nvPr>
        </p:nvGraphicFramePr>
        <p:xfrm>
          <a:off x="35496" y="3728989"/>
          <a:ext cx="8964488" cy="1327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88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13. BRAHMA</a:t>
                      </a:r>
                    </a:p>
                  </a:txBody>
                  <a:tcPr marL="65473" marR="65473" marT="0" marB="0"/>
                </a:tc>
              </a:tr>
              <a:tr h="53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(The)</a:t>
                      </a:r>
                      <a:r>
                        <a:rPr lang="en-GB" sz="27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Pure One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61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779590" y="149182"/>
            <a:ext cx="3455703" cy="344148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143671"/>
              </p:ext>
            </p:extLst>
          </p:nvPr>
        </p:nvGraphicFramePr>
        <p:xfrm>
          <a:off x="35496" y="3728989"/>
          <a:ext cx="8964488" cy="1327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88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14. BRAHMADATTA</a:t>
                      </a:r>
                    </a:p>
                  </a:txBody>
                  <a:tcPr marL="65473" marR="65473" marT="0" marB="0"/>
                </a:tc>
              </a:tr>
              <a:tr h="53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Bestowed with Purity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265838"/>
              </p:ext>
            </p:extLst>
          </p:nvPr>
        </p:nvGraphicFramePr>
        <p:xfrm>
          <a:off x="35496" y="3728990"/>
          <a:ext cx="8964488" cy="1327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57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15. VARUNA</a:t>
                      </a:r>
                    </a:p>
                  </a:txBody>
                  <a:tcPr marL="65473" marR="65473" marT="0" marB="0"/>
                </a:tc>
              </a:tr>
              <a:tr h="53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Water God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56364" y="475325"/>
            <a:ext cx="3563627" cy="271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0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696191"/>
              </p:ext>
            </p:extLst>
          </p:nvPr>
        </p:nvGraphicFramePr>
        <p:xfrm>
          <a:off x="35496" y="3728990"/>
          <a:ext cx="8964488" cy="1327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57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16.VARUNADEVA</a:t>
                      </a:r>
                    </a:p>
                  </a:txBody>
                  <a:tcPr marL="65473" marR="65473" marT="0" marB="0"/>
                </a:tc>
              </a:tr>
              <a:tr h="53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Deity</a:t>
                      </a:r>
                      <a:r>
                        <a:rPr lang="en-GB" sz="27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 of the </a:t>
                      </a: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Water God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22261" y="581861"/>
            <a:ext cx="3528450" cy="26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7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536401" y="464144"/>
            <a:ext cx="3783165" cy="302433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270020"/>
              </p:ext>
            </p:extLst>
          </p:nvPr>
        </p:nvGraphicFramePr>
        <p:xfrm>
          <a:off x="35496" y="3728990"/>
          <a:ext cx="8964488" cy="1327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57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17. SRI</a:t>
                      </a:r>
                      <a:r>
                        <a:rPr lang="en-GB" sz="45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BHADRA</a:t>
                      </a:r>
                      <a:endParaRPr lang="en-GB" sz="4500" dirty="0" smtClean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  <a:tr h="53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Glorious Goodness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99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535063"/>
              </p:ext>
            </p:extLst>
          </p:nvPr>
        </p:nvGraphicFramePr>
        <p:xfrm>
          <a:off x="35496" y="3728990"/>
          <a:ext cx="8964488" cy="1327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57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18. CANDANASRI</a:t>
                      </a:r>
                    </a:p>
                  </a:txBody>
                  <a:tcPr marL="65473" marR="65473" marT="0" marB="0"/>
                </a:tc>
              </a:tr>
              <a:tr h="53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Glorious</a:t>
                      </a:r>
                      <a:r>
                        <a:rPr lang="en-GB" sz="27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 Sandalwood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41104" y="274712"/>
            <a:ext cx="3723879" cy="317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4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878324" y="-3164291"/>
            <a:ext cx="3374459" cy="922991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803858"/>
              </p:ext>
            </p:extLst>
          </p:nvPr>
        </p:nvGraphicFramePr>
        <p:xfrm>
          <a:off x="35496" y="3171821"/>
          <a:ext cx="8964488" cy="2023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88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b="1" dirty="0" smtClean="0"/>
                        <a:t>1. </a:t>
                      </a:r>
                      <a:r>
                        <a:rPr lang="en-GB" sz="4500" b="1" dirty="0" err="1" smtClean="0"/>
                        <a:t>Shakyamuni</a:t>
                      </a:r>
                      <a:endParaRPr lang="en-GB" sz="4500" dirty="0" smtClean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  <a:tr h="1234440">
                <a:tc>
                  <a:txBody>
                    <a:bodyPr/>
                    <a:lstStyle/>
                    <a:p>
                      <a:pPr algn="ctr"/>
                      <a:r>
                        <a:rPr lang="en-GB" sz="2700" dirty="0" smtClean="0"/>
                        <a:t>To the founder, </a:t>
                      </a:r>
                      <a:r>
                        <a:rPr lang="en-GB" sz="2700" dirty="0" err="1" smtClean="0"/>
                        <a:t>bhagavan</a:t>
                      </a:r>
                      <a:r>
                        <a:rPr lang="en-GB" sz="2700" dirty="0" smtClean="0"/>
                        <a:t>, </a:t>
                      </a:r>
                      <a:r>
                        <a:rPr lang="en-GB" sz="2700" dirty="0" err="1" smtClean="0"/>
                        <a:t>tathagata</a:t>
                      </a:r>
                      <a:r>
                        <a:rPr lang="en-GB" sz="2700" dirty="0" smtClean="0"/>
                        <a:t>, </a:t>
                      </a:r>
                      <a:r>
                        <a:rPr lang="en-GB" sz="2700" dirty="0" err="1" smtClean="0"/>
                        <a:t>arhat</a:t>
                      </a:r>
                      <a:r>
                        <a:rPr lang="en-GB" sz="2700" dirty="0" smtClean="0"/>
                        <a:t>, completely perfected completed </a:t>
                      </a:r>
                      <a:r>
                        <a:rPr lang="en-GB" sz="2700" dirty="0" err="1" smtClean="0"/>
                        <a:t>buddha</a:t>
                      </a:r>
                      <a:r>
                        <a:rPr lang="en-GB" sz="2700" dirty="0" smtClean="0"/>
                        <a:t>, Glorious Conqueror </a:t>
                      </a:r>
                      <a:r>
                        <a:rPr lang="en-GB" sz="2700" dirty="0" err="1" smtClean="0"/>
                        <a:t>Shakyamuni</a:t>
                      </a:r>
                      <a:r>
                        <a:rPr lang="en-GB" sz="2700" dirty="0" smtClean="0"/>
                        <a:t> Buddha</a:t>
                      </a:r>
                      <a:endParaRPr lang="en-GB" sz="2700" dirty="0"/>
                    </a:p>
                  </a:txBody>
                  <a:tcPr marL="65473" marR="654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93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fad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972144"/>
              </p:ext>
            </p:extLst>
          </p:nvPr>
        </p:nvGraphicFramePr>
        <p:xfrm>
          <a:off x="35496" y="3728990"/>
          <a:ext cx="8964488" cy="1327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57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19. ANANTA TEJAS</a:t>
                      </a:r>
                    </a:p>
                  </a:txBody>
                  <a:tcPr marL="65473" marR="65473" marT="0" marB="0"/>
                </a:tc>
              </a:tr>
              <a:tr h="53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Infinite</a:t>
                      </a:r>
                      <a:r>
                        <a:rPr lang="en-GB" sz="27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 Splendour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336195" y="479961"/>
            <a:ext cx="3914830" cy="257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3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967795"/>
              </p:ext>
            </p:extLst>
          </p:nvPr>
        </p:nvGraphicFramePr>
        <p:xfrm>
          <a:off x="35496" y="3728990"/>
          <a:ext cx="8964488" cy="1327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57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20. PRABHASA SRI</a:t>
                      </a:r>
                    </a:p>
                  </a:txBody>
                  <a:tcPr marL="65473" marR="65473" marT="0" marB="0"/>
                </a:tc>
              </a:tr>
              <a:tr h="53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Glorious</a:t>
                      </a:r>
                      <a:r>
                        <a:rPr lang="en-GB" sz="27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 Light 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390336" y="384974"/>
            <a:ext cx="371525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1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015137"/>
              </p:ext>
            </p:extLst>
          </p:nvPr>
        </p:nvGraphicFramePr>
        <p:xfrm>
          <a:off x="35496" y="3728990"/>
          <a:ext cx="8964488" cy="1327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57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21. ASOKASRI</a:t>
                      </a:r>
                    </a:p>
                  </a:txBody>
                  <a:tcPr marL="65473" marR="65473" marT="0" marB="0"/>
                </a:tc>
              </a:tr>
              <a:tr h="53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Glorious without</a:t>
                      </a:r>
                      <a:r>
                        <a:rPr lang="en-GB" sz="27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 suffering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46463" y="341361"/>
            <a:ext cx="377906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780370"/>
              </p:ext>
            </p:extLst>
          </p:nvPr>
        </p:nvGraphicFramePr>
        <p:xfrm>
          <a:off x="35496" y="3728989"/>
          <a:ext cx="8964488" cy="1327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88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22. NARAYANA</a:t>
                      </a:r>
                    </a:p>
                  </a:txBody>
                  <a:tcPr marL="65473" marR="65473" marT="0" marB="0"/>
                </a:tc>
              </a:tr>
              <a:tr h="53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Son of</a:t>
                      </a:r>
                      <a:r>
                        <a:rPr lang="en-GB" sz="27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 non-craving (son without desire)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439280" y="-120066"/>
            <a:ext cx="3744416" cy="394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9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971520"/>
              </p:ext>
            </p:extLst>
          </p:nvPr>
        </p:nvGraphicFramePr>
        <p:xfrm>
          <a:off x="35496" y="3867894"/>
          <a:ext cx="8964488" cy="1327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57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23. KUSUMASRI</a:t>
                      </a:r>
                      <a:endParaRPr lang="en-GB" sz="4500" dirty="0" smtClean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  <a:tr h="53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Glorious Flower 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91971" y="154255"/>
            <a:ext cx="3760055" cy="36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2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332328" y="125987"/>
            <a:ext cx="3975289" cy="367240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890339"/>
              </p:ext>
            </p:extLst>
          </p:nvPr>
        </p:nvGraphicFramePr>
        <p:xfrm>
          <a:off x="-108520" y="3690744"/>
          <a:ext cx="9324528" cy="1360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24528"/>
              </a:tblGrid>
              <a:tr h="8343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24. BRAHMA-JYOTI-VIKRI-DITA-BHIJNA</a:t>
                      </a:r>
                    </a:p>
                  </a:txBody>
                  <a:tcPr marL="65473" marR="65473" marT="0" marB="0"/>
                </a:tc>
              </a:tr>
              <a:tr h="397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 smtClean="0"/>
                        <a:t>Pure Light Rays Clearly Knowing by Play</a:t>
                      </a:r>
                      <a:endParaRPr lang="en-GB" sz="3000" dirty="0"/>
                    </a:p>
                  </a:txBody>
                  <a:tcPr marL="65473" marR="654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18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35102" y="87785"/>
            <a:ext cx="3824883" cy="364931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030958"/>
              </p:ext>
            </p:extLst>
          </p:nvPr>
        </p:nvGraphicFramePr>
        <p:xfrm>
          <a:off x="73596" y="3651870"/>
          <a:ext cx="8964488" cy="1360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887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25. PADMA-JYOTI-VIKRI-DITA-BHIJNA</a:t>
                      </a:r>
                    </a:p>
                  </a:txBody>
                  <a:tcPr marL="65473" marR="65473" marT="0" marB="0"/>
                </a:tc>
              </a:tr>
              <a:tr h="361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Lotus Light Rays Clearly Knowing by Play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8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83461" y="93832"/>
            <a:ext cx="3849089" cy="367241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838444"/>
              </p:ext>
            </p:extLst>
          </p:nvPr>
        </p:nvGraphicFramePr>
        <p:xfrm>
          <a:off x="35496" y="3728990"/>
          <a:ext cx="8964488" cy="1327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57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26. DHANASRI</a:t>
                      </a:r>
                    </a:p>
                  </a:txBody>
                  <a:tcPr marL="65473" marR="65473" marT="0" marB="0"/>
                </a:tc>
              </a:tr>
              <a:tr h="53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Glorious</a:t>
                      </a:r>
                      <a:r>
                        <a:rPr lang="en-GB" sz="27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 wealth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15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406107" y="77661"/>
            <a:ext cx="3795886" cy="364056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925820"/>
              </p:ext>
            </p:extLst>
          </p:nvPr>
        </p:nvGraphicFramePr>
        <p:xfrm>
          <a:off x="35496" y="3728990"/>
          <a:ext cx="8964488" cy="1327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57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27.</a:t>
                      </a:r>
                      <a:r>
                        <a:rPr lang="en-GB" sz="45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SMRITISRI</a:t>
                      </a:r>
                    </a:p>
                  </a:txBody>
                  <a:tcPr marL="65473" marR="65473" marT="0" marB="0"/>
                </a:tc>
              </a:tr>
              <a:tr h="53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Glorious One</a:t>
                      </a:r>
                      <a:r>
                        <a:rPr lang="en-GB" sz="3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Who Is Mindful</a:t>
                      </a:r>
                      <a:endParaRPr lang="en-GB" sz="5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4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17155" y="44647"/>
            <a:ext cx="3765676" cy="374441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214795"/>
              </p:ext>
            </p:extLst>
          </p:nvPr>
        </p:nvGraphicFramePr>
        <p:xfrm>
          <a:off x="35496" y="3728990"/>
          <a:ext cx="8964488" cy="1327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57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28. SUPARI-KIRTI-TANAMA-SRI</a:t>
                      </a:r>
                    </a:p>
                  </a:txBody>
                  <a:tcPr marL="65473" marR="65473" marT="0" marB="0"/>
                </a:tc>
              </a:tr>
              <a:tr h="53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Glorious One</a:t>
                      </a:r>
                      <a:r>
                        <a:rPr lang="en-GB" sz="3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Whose Name is Extremely Renowned</a:t>
                      </a:r>
                      <a:endParaRPr lang="en-GB" sz="5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4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611907" y="107264"/>
            <a:ext cx="3618205" cy="338437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97939"/>
              </p:ext>
            </p:extLst>
          </p:nvPr>
        </p:nvGraphicFramePr>
        <p:xfrm>
          <a:off x="35496" y="3728990"/>
          <a:ext cx="8964488" cy="1469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930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4500" dirty="0" smtClean="0">
                          <a:effectLst/>
                        </a:rPr>
                        <a:t>2. VAJRA (GARBHA) PRAMARDI</a:t>
                      </a:r>
                      <a:endParaRPr lang="en-GB" sz="4500" dirty="0" smtClean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  <a:tr h="53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700" dirty="0" smtClean="0">
                          <a:effectLst/>
                        </a:rPr>
                        <a:t>Thoroughly Destroying with </a:t>
                      </a:r>
                      <a:r>
                        <a:rPr lang="en-GB" sz="2700" dirty="0" err="1" smtClean="0">
                          <a:effectLst/>
                        </a:rPr>
                        <a:t>Vajra</a:t>
                      </a:r>
                      <a:r>
                        <a:rPr lang="en-GB" sz="2700" dirty="0" smtClean="0">
                          <a:effectLst/>
                        </a:rPr>
                        <a:t> Essence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3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fad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39384" y="88117"/>
            <a:ext cx="3505189" cy="338437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377292"/>
              </p:ext>
            </p:extLst>
          </p:nvPr>
        </p:nvGraphicFramePr>
        <p:xfrm>
          <a:off x="35496" y="3366054"/>
          <a:ext cx="8964488" cy="1910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423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29. INDRA-KETU-DHAVAJA-RAJA</a:t>
                      </a:r>
                    </a:p>
                  </a:txBody>
                  <a:tcPr marL="65473" marR="65473" marT="0" marB="0"/>
                </a:tc>
              </a:tr>
              <a:tr h="839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King Holding the Victory Banner of Foremost Power (over the senses)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87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596991" y="80646"/>
            <a:ext cx="3548327" cy="342603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850993"/>
              </p:ext>
            </p:extLst>
          </p:nvPr>
        </p:nvGraphicFramePr>
        <p:xfrm>
          <a:off x="35496" y="3363838"/>
          <a:ext cx="8964488" cy="1735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57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30.</a:t>
                      </a:r>
                      <a:r>
                        <a:rPr lang="en-GB" sz="45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SUVI-KRANTA-SRI</a:t>
                      </a:r>
                    </a:p>
                  </a:txBody>
                  <a:tcPr marL="65473" marR="65473" marT="0" marB="0"/>
                </a:tc>
              </a:tr>
              <a:tr h="53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Glorious One Who Vanquishes</a:t>
                      </a:r>
                      <a:r>
                        <a:rPr lang="en-GB" sz="27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 Utterly Within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7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(</a:t>
                      </a: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totally subduing afflictive</a:t>
                      </a:r>
                      <a:r>
                        <a:rPr lang="en-GB" sz="27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 emotions &amp; contaminated actions</a:t>
                      </a: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)</a:t>
                      </a:r>
                    </a:p>
                  </a:txBody>
                  <a:tcPr marL="65473" marR="654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07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473306" y="82469"/>
            <a:ext cx="3909354" cy="374441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855526"/>
              </p:ext>
            </p:extLst>
          </p:nvPr>
        </p:nvGraphicFramePr>
        <p:xfrm>
          <a:off x="35496" y="3728990"/>
          <a:ext cx="8964488" cy="1327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57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31. YUDDHAJAYA</a:t>
                      </a:r>
                    </a:p>
                  </a:txBody>
                  <a:tcPr marL="65473" marR="65473" marT="0" marB="0"/>
                </a:tc>
              </a:tr>
              <a:tr h="53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Utterly Victorious in Battles</a:t>
                      </a:r>
                      <a:r>
                        <a:rPr lang="en-GB" sz="27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 Within (afflictive emotions)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87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747078" y="168737"/>
            <a:ext cx="3505825" cy="316835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205497"/>
              </p:ext>
            </p:extLst>
          </p:nvPr>
        </p:nvGraphicFramePr>
        <p:xfrm>
          <a:off x="35496" y="3327834"/>
          <a:ext cx="8964488" cy="1735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57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32. VIKRANTA-GAMI-SRI</a:t>
                      </a:r>
                    </a:p>
                  </a:txBody>
                  <a:tcPr marL="65473" marR="65473" marT="0" marB="0"/>
                </a:tc>
              </a:tr>
              <a:tr h="918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Glorious One who</a:t>
                      </a:r>
                      <a:r>
                        <a:rPr lang="en-GB" sz="27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 has Transcended by Vanquishing Within </a:t>
                      </a: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(gone beyond</a:t>
                      </a:r>
                      <a:r>
                        <a:rPr lang="en-GB" sz="27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 afflictive emotions to </a:t>
                      </a: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perfect self-control)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7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793740" y="113047"/>
            <a:ext cx="3340493" cy="309634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833171"/>
              </p:ext>
            </p:extLst>
          </p:nvPr>
        </p:nvGraphicFramePr>
        <p:xfrm>
          <a:off x="35496" y="3154401"/>
          <a:ext cx="8964488" cy="1894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9484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33. SAMANTA-VABHA-SAVYUHA-SRI</a:t>
                      </a:r>
                    </a:p>
                  </a:txBody>
                  <a:tcPr marL="65473" marR="65473" marT="0" marB="0"/>
                </a:tc>
              </a:tr>
              <a:tr h="781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Glorious</a:t>
                      </a:r>
                      <a:r>
                        <a:rPr lang="en-GB" sz="27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 Manifestations Illuminating All </a:t>
                      </a:r>
                      <a:br>
                        <a:rPr lang="en-GB" sz="27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</a:br>
                      <a:r>
                        <a:rPr lang="en-GB" sz="27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(arranges appearances (eliminates ignorance)for all)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11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528166" y="162600"/>
            <a:ext cx="3876923" cy="353367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637685"/>
              </p:ext>
            </p:extLst>
          </p:nvPr>
        </p:nvGraphicFramePr>
        <p:xfrm>
          <a:off x="35496" y="3728990"/>
          <a:ext cx="8964488" cy="1327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57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34. RATNA-PADMA-VRIKRAMI</a:t>
                      </a:r>
                    </a:p>
                  </a:txBody>
                  <a:tcPr marL="65473" marR="65473" marT="0" marB="0"/>
                </a:tc>
              </a:tr>
              <a:tr h="53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All-Subduing Jewel Lotus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3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974220" y="85612"/>
            <a:ext cx="2619496" cy="244827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685811"/>
              </p:ext>
            </p:extLst>
          </p:nvPr>
        </p:nvGraphicFramePr>
        <p:xfrm>
          <a:off x="-32337" y="2428969"/>
          <a:ext cx="9140841" cy="2701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0841"/>
              </a:tblGrid>
              <a:tr h="1395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35.</a:t>
                      </a:r>
                      <a:r>
                        <a:rPr lang="en-GB" sz="45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RATNA-PADMA-SUPRATISHITA SAILEND-RAJA</a:t>
                      </a:r>
                    </a:p>
                  </a:txBody>
                  <a:tcPr marL="65473" marR="65473" marT="0" marB="0"/>
                </a:tc>
              </a:tr>
              <a:tr h="1124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 err="1" smtClean="0">
                          <a:effectLst/>
                          <a:latin typeface="+mn-lt"/>
                          <a:ea typeface="Calibri"/>
                          <a:cs typeface="Mangal"/>
                        </a:rPr>
                        <a:t>Bhagavan</a:t>
                      </a: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, </a:t>
                      </a:r>
                      <a:r>
                        <a:rPr lang="en-US" sz="2700" dirty="0" err="1" smtClean="0">
                          <a:effectLst/>
                          <a:latin typeface="+mn-lt"/>
                          <a:ea typeface="Calibri"/>
                          <a:cs typeface="Mangal"/>
                        </a:rPr>
                        <a:t>Tathagata</a:t>
                      </a: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, </a:t>
                      </a:r>
                      <a:r>
                        <a:rPr lang="en-US" sz="2700" dirty="0" err="1" smtClean="0">
                          <a:effectLst/>
                          <a:latin typeface="+mn-lt"/>
                          <a:ea typeface="Calibri"/>
                          <a:cs typeface="Mangal"/>
                        </a:rPr>
                        <a:t>Arhat</a:t>
                      </a: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, Fully Enlightened</a:t>
                      </a:r>
                      <a:r>
                        <a:rPr lang="en-US" sz="27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 One</a:t>
                      </a: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, King of the Lord of Mountains,</a:t>
                      </a:r>
                      <a:r>
                        <a:rPr lang="en-US" sz="27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Firmly Seated on Jewel and Lotus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3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373810" y="-1918693"/>
            <a:ext cx="2232248" cy="6316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113940" y="969674"/>
            <a:ext cx="2657312" cy="55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232651"/>
              </p:ext>
            </p:extLst>
          </p:nvPr>
        </p:nvGraphicFramePr>
        <p:xfrm>
          <a:off x="755576" y="460917"/>
          <a:ext cx="3491880" cy="4271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1880"/>
              </a:tblGrid>
              <a:tr h="2076516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(1) SUPARI KIRTI TANAMA SHRI RAJA</a:t>
                      </a:r>
                      <a:endParaRPr lang="en-GB" sz="4000" dirty="0"/>
                    </a:p>
                  </a:txBody>
                  <a:tcPr marL="65473" marR="65473" marT="0" marB="0"/>
                </a:tc>
              </a:tr>
              <a:tr h="19885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 the </a:t>
                      </a:r>
                      <a:r>
                        <a:rPr lang="en-US" sz="2400" dirty="0" err="1" smtClean="0"/>
                        <a:t>bhagavan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tathagata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arhat</a:t>
                      </a:r>
                      <a:r>
                        <a:rPr lang="en-US" sz="2400" dirty="0" smtClean="0"/>
                        <a:t>, perfectly completed </a:t>
                      </a:r>
                      <a:r>
                        <a:rPr lang="en-US" sz="2400" dirty="0" err="1" smtClean="0"/>
                        <a:t>buddha</a:t>
                      </a:r>
                      <a:r>
                        <a:rPr lang="en-US" sz="2400" dirty="0" smtClean="0"/>
                        <a:t>, Renowned Glorious King of Excellent Signs, I prostrate.</a:t>
                      </a:r>
                      <a:endParaRPr lang="en-GB" sz="2400" dirty="0"/>
                    </a:p>
                  </a:txBody>
                  <a:tcPr marL="65473" marR="65473" marT="0" marB="0"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625906" y="678695"/>
            <a:ext cx="4464497" cy="364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2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810365" y="821218"/>
            <a:ext cx="4563832" cy="345638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269447"/>
              </p:ext>
            </p:extLst>
          </p:nvPr>
        </p:nvGraphicFramePr>
        <p:xfrm>
          <a:off x="251520" y="267494"/>
          <a:ext cx="4427984" cy="4577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7984"/>
              </a:tblGrid>
              <a:tr h="17380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 SVA RAGHOSA RAJA</a:t>
                      </a:r>
                      <a:endParaRPr lang="en-GB" sz="8800" dirty="0" smtClean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  <a:tr h="2778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To the </a:t>
                      </a:r>
                      <a:r>
                        <a:rPr lang="en-US" sz="2700" dirty="0" err="1" smtClean="0">
                          <a:effectLst/>
                          <a:latin typeface="+mn-lt"/>
                          <a:ea typeface="Calibri"/>
                          <a:cs typeface="Mangal"/>
                        </a:rPr>
                        <a:t>bhagavan</a:t>
                      </a: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, </a:t>
                      </a:r>
                      <a:r>
                        <a:rPr lang="en-US" sz="2700" dirty="0" err="1" smtClean="0">
                          <a:effectLst/>
                          <a:latin typeface="+mn-lt"/>
                          <a:ea typeface="Calibri"/>
                          <a:cs typeface="Mangal"/>
                        </a:rPr>
                        <a:t>tathagata</a:t>
                      </a: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, </a:t>
                      </a:r>
                      <a:r>
                        <a:rPr lang="en-US" sz="2700" dirty="0" err="1" smtClean="0">
                          <a:effectLst/>
                          <a:latin typeface="+mn-lt"/>
                          <a:ea typeface="Calibri"/>
                          <a:cs typeface="Mangal"/>
                        </a:rPr>
                        <a:t>arhat</a:t>
                      </a: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, perfectly completed </a:t>
                      </a:r>
                      <a:r>
                        <a:rPr lang="en-US" sz="2700" dirty="0" err="1" smtClean="0">
                          <a:effectLst/>
                          <a:latin typeface="+mn-lt"/>
                          <a:ea typeface="Calibri"/>
                          <a:cs typeface="Mangal"/>
                        </a:rPr>
                        <a:t>buddha</a:t>
                      </a: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, King of Melodious Sound, Brilliant Radiance of Skill, Adorned with Jewels, Moon, and Lotus, I prostrate.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46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689555" y="-132544"/>
            <a:ext cx="3569085" cy="383664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626940"/>
              </p:ext>
            </p:extLst>
          </p:nvPr>
        </p:nvGraphicFramePr>
        <p:xfrm>
          <a:off x="35496" y="3728989"/>
          <a:ext cx="8964488" cy="1327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88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4500" dirty="0" smtClean="0">
                          <a:effectLst/>
                        </a:rPr>
                        <a:t>3. RATNARCIS</a:t>
                      </a:r>
                      <a:endParaRPr lang="en-GB" sz="4500" dirty="0" smtClean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  <a:tr h="53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700" dirty="0" smtClean="0">
                          <a:effectLst/>
                        </a:rPr>
                        <a:t>Radiant Jewel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91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fad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503034"/>
              </p:ext>
            </p:extLst>
          </p:nvPr>
        </p:nvGraphicFramePr>
        <p:xfrm>
          <a:off x="0" y="390142"/>
          <a:ext cx="6084168" cy="3837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4168"/>
              </a:tblGrid>
              <a:tr h="16331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(3)</a:t>
                      </a:r>
                      <a:r>
                        <a:rPr lang="en-GB" sz="40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GB" sz="40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SUVARNA BHADRA </a:t>
                      </a:r>
                      <a:br>
                        <a:rPr lang="en-GB" sz="40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</a:br>
                      <a:r>
                        <a:rPr lang="en-GB" sz="40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VIMALA RATNA PRABHASA</a:t>
                      </a:r>
                      <a:endParaRPr lang="en-GB" sz="4000" dirty="0" smtClean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  <a:tr h="2204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To the </a:t>
                      </a:r>
                      <a:r>
                        <a:rPr lang="en-US" sz="2700" dirty="0" err="1" smtClean="0">
                          <a:effectLst/>
                          <a:latin typeface="+mn-lt"/>
                          <a:ea typeface="Calibri"/>
                          <a:cs typeface="Mangal"/>
                        </a:rPr>
                        <a:t>bhagavan</a:t>
                      </a: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, </a:t>
                      </a:r>
                      <a:r>
                        <a:rPr lang="en-US" sz="2700" dirty="0" err="1" smtClean="0">
                          <a:effectLst/>
                          <a:latin typeface="+mn-lt"/>
                          <a:ea typeface="Calibri"/>
                          <a:cs typeface="Mangal"/>
                        </a:rPr>
                        <a:t>tathagata</a:t>
                      </a: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, </a:t>
                      </a:r>
                      <a:r>
                        <a:rPr lang="en-US" sz="2700" dirty="0" err="1" smtClean="0">
                          <a:effectLst/>
                          <a:latin typeface="+mn-lt"/>
                          <a:ea typeface="Calibri"/>
                          <a:cs typeface="Mangal"/>
                        </a:rPr>
                        <a:t>arhat</a:t>
                      </a: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, perfectly completed </a:t>
                      </a:r>
                      <a:r>
                        <a:rPr lang="en-US" sz="2700" dirty="0" err="1" smtClean="0">
                          <a:effectLst/>
                          <a:latin typeface="+mn-lt"/>
                          <a:ea typeface="Calibri"/>
                          <a:cs typeface="Mangal"/>
                        </a:rPr>
                        <a:t>buddha</a:t>
                      </a: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, Stainless Excellent Gold, Illuminating Jewel Who Accomplishes All Conduct, I prostrate.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525313" y="761477"/>
            <a:ext cx="4116249" cy="281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527312"/>
              </p:ext>
            </p:extLst>
          </p:nvPr>
        </p:nvGraphicFramePr>
        <p:xfrm>
          <a:off x="395536" y="411510"/>
          <a:ext cx="4244297" cy="4151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4297"/>
              </a:tblGrid>
              <a:tr h="1813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(4) ASHOK ATAMA SHRI</a:t>
                      </a:r>
                      <a:endParaRPr lang="en-GB" sz="4500" dirty="0" smtClean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  <a:tr h="2082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To the </a:t>
                      </a:r>
                      <a:r>
                        <a:rPr lang="en-US" sz="2700" dirty="0" err="1" smtClean="0">
                          <a:effectLst/>
                          <a:latin typeface="+mn-lt"/>
                          <a:ea typeface="Calibri"/>
                          <a:cs typeface="Mangal"/>
                        </a:rPr>
                        <a:t>bhagavan</a:t>
                      </a: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, </a:t>
                      </a:r>
                      <a:r>
                        <a:rPr lang="en-US" sz="2700" dirty="0" err="1" smtClean="0">
                          <a:effectLst/>
                          <a:latin typeface="+mn-lt"/>
                          <a:ea typeface="Calibri"/>
                          <a:cs typeface="Mangal"/>
                        </a:rPr>
                        <a:t>tathagata</a:t>
                      </a: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, </a:t>
                      </a:r>
                      <a:r>
                        <a:rPr lang="en-US" sz="2700" dirty="0" err="1" smtClean="0">
                          <a:effectLst/>
                          <a:latin typeface="+mn-lt"/>
                          <a:ea typeface="Calibri"/>
                          <a:cs typeface="Mangal"/>
                        </a:rPr>
                        <a:t>arhat</a:t>
                      </a: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, perfectly completed </a:t>
                      </a:r>
                      <a:r>
                        <a:rPr lang="en-US" sz="2700" dirty="0" err="1" smtClean="0">
                          <a:effectLst/>
                          <a:latin typeface="+mn-lt"/>
                          <a:ea typeface="Calibri"/>
                          <a:cs typeface="Mangal"/>
                        </a:rPr>
                        <a:t>buddha</a:t>
                      </a: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, Glorious Supreme One Free from Sorrow, I prostrate.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804099" y="971498"/>
            <a:ext cx="472037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007637"/>
              </p:ext>
            </p:extLst>
          </p:nvPr>
        </p:nvGraphicFramePr>
        <p:xfrm>
          <a:off x="107504" y="411510"/>
          <a:ext cx="4604337" cy="4190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4337"/>
              </a:tblGrid>
              <a:tr h="18522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(5)</a:t>
                      </a:r>
                      <a:r>
                        <a:rPr lang="en-GB" sz="45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DHARMA KIRTI SAGARA GHOSA</a:t>
                      </a:r>
                      <a:endParaRPr lang="en-GB" sz="4500" dirty="0" smtClean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  <a:tr h="2062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To the </a:t>
                      </a:r>
                      <a:r>
                        <a:rPr lang="en-US" sz="2700" dirty="0" err="1" smtClean="0">
                          <a:effectLst/>
                          <a:latin typeface="+mn-lt"/>
                          <a:ea typeface="Calibri"/>
                          <a:cs typeface="Mangal"/>
                        </a:rPr>
                        <a:t>bhagavan</a:t>
                      </a: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, </a:t>
                      </a:r>
                      <a:r>
                        <a:rPr lang="en-US" sz="2700" dirty="0" err="1" smtClean="0">
                          <a:effectLst/>
                          <a:latin typeface="+mn-lt"/>
                          <a:ea typeface="Calibri"/>
                          <a:cs typeface="Mangal"/>
                        </a:rPr>
                        <a:t>tathagata</a:t>
                      </a: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, </a:t>
                      </a:r>
                      <a:r>
                        <a:rPr lang="en-US" sz="2700" dirty="0" err="1" smtClean="0">
                          <a:effectLst/>
                          <a:latin typeface="+mn-lt"/>
                          <a:ea typeface="Calibri"/>
                          <a:cs typeface="Mangal"/>
                        </a:rPr>
                        <a:t>arhat</a:t>
                      </a: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, perfectly completed </a:t>
                      </a:r>
                      <a:r>
                        <a:rPr lang="en-US" sz="2700" dirty="0" err="1" smtClean="0">
                          <a:effectLst/>
                          <a:latin typeface="+mn-lt"/>
                          <a:ea typeface="Calibri"/>
                          <a:cs typeface="Mangal"/>
                        </a:rPr>
                        <a:t>buddha</a:t>
                      </a: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, Melodious Ocean of Proclaimed Dharma, I prostrate.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782453" y="1044101"/>
            <a:ext cx="4259614" cy="29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8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579269"/>
              </p:ext>
            </p:extLst>
          </p:nvPr>
        </p:nvGraphicFramePr>
        <p:xfrm>
          <a:off x="327703" y="651148"/>
          <a:ext cx="4388313" cy="3648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8313"/>
              </a:tblGrid>
              <a:tr h="1753466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/>
                        <a:t>(6)</a:t>
                      </a:r>
                      <a:r>
                        <a:rPr lang="en-GB" sz="4800" baseline="0" dirty="0" smtClean="0"/>
                        <a:t> </a:t>
                      </a:r>
                      <a:r>
                        <a:rPr lang="en-GB" sz="4800" dirty="0" smtClean="0"/>
                        <a:t>ABHIJNARAJA</a:t>
                      </a:r>
                      <a:endParaRPr lang="en-GB" sz="1800" dirty="0"/>
                    </a:p>
                  </a:txBody>
                  <a:tcPr marL="65473" marR="65473" marT="0" marB="0"/>
                </a:tc>
              </a:tr>
              <a:tr h="18953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 the </a:t>
                      </a:r>
                      <a:r>
                        <a:rPr lang="en-US" sz="2400" dirty="0" err="1" smtClean="0"/>
                        <a:t>bhagavan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tathagata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arhat</a:t>
                      </a:r>
                      <a:r>
                        <a:rPr lang="en-US" sz="2400" dirty="0" smtClean="0"/>
                        <a:t>, perfectly completed </a:t>
                      </a:r>
                      <a:r>
                        <a:rPr lang="en-US" sz="2400" dirty="0" err="1" smtClean="0"/>
                        <a:t>buddha</a:t>
                      </a:r>
                      <a:r>
                        <a:rPr lang="en-US" sz="2400" dirty="0" smtClean="0"/>
                        <a:t>, Clearly Knowing by the Play of Supreme Wisdom of an Ocean of Dharma, I prostrate.</a:t>
                      </a:r>
                      <a:endParaRPr lang="en-GB" sz="2400" dirty="0"/>
                    </a:p>
                  </a:txBody>
                  <a:tcPr marL="65473" marR="65473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661103" y="970479"/>
            <a:ext cx="4623338" cy="32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749019"/>
              </p:ext>
            </p:extLst>
          </p:nvPr>
        </p:nvGraphicFramePr>
        <p:xfrm>
          <a:off x="111679" y="165353"/>
          <a:ext cx="4244297" cy="4710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4297"/>
              </a:tblGrid>
              <a:tr h="23724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(7) BHAISAJYA GURU VAIDURYA PRABHA RAJA </a:t>
                      </a:r>
                      <a:endParaRPr lang="en-GB" sz="4500" dirty="0" smtClean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  <a:tr h="2287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To the </a:t>
                      </a:r>
                      <a:r>
                        <a:rPr lang="en-US" sz="2700" dirty="0" err="1" smtClean="0">
                          <a:effectLst/>
                          <a:latin typeface="+mn-lt"/>
                          <a:ea typeface="Calibri"/>
                          <a:cs typeface="Mangal"/>
                        </a:rPr>
                        <a:t>bhagavan</a:t>
                      </a: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, </a:t>
                      </a:r>
                      <a:r>
                        <a:rPr lang="en-US" sz="2700" dirty="0" err="1" smtClean="0">
                          <a:effectLst/>
                          <a:latin typeface="+mn-lt"/>
                          <a:ea typeface="Calibri"/>
                          <a:cs typeface="Mangal"/>
                        </a:rPr>
                        <a:t>tathagata</a:t>
                      </a: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, </a:t>
                      </a:r>
                      <a:r>
                        <a:rPr lang="en-US" sz="2700" dirty="0" err="1" smtClean="0">
                          <a:effectLst/>
                          <a:latin typeface="+mn-lt"/>
                          <a:ea typeface="Calibri"/>
                          <a:cs typeface="Mangal"/>
                        </a:rPr>
                        <a:t>arhat</a:t>
                      </a: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, perfectly completed </a:t>
                      </a:r>
                      <a:r>
                        <a:rPr lang="en-US" sz="2700" dirty="0" err="1" smtClean="0">
                          <a:effectLst/>
                          <a:latin typeface="+mn-lt"/>
                          <a:ea typeface="Calibri"/>
                          <a:cs typeface="Mangal"/>
                        </a:rPr>
                        <a:t>buddha</a:t>
                      </a: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, Medicine Guru, King of Lapis Lazuli Light, I prostrate.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661103" y="970479"/>
            <a:ext cx="4623338" cy="32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1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715305" y="-23026"/>
            <a:ext cx="3510390" cy="351536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550477"/>
              </p:ext>
            </p:extLst>
          </p:nvPr>
        </p:nvGraphicFramePr>
        <p:xfrm>
          <a:off x="35496" y="3728989"/>
          <a:ext cx="8964488" cy="1327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88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4.</a:t>
                      </a:r>
                      <a:r>
                        <a:rPr lang="en-GB" sz="45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NAGESVARA</a:t>
                      </a:r>
                      <a:r>
                        <a:rPr lang="en-GB" sz="45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RAJA</a:t>
                      </a:r>
                    </a:p>
                  </a:txBody>
                  <a:tcPr marL="65473" marR="65473" marT="0" marB="0"/>
                </a:tc>
              </a:tr>
              <a:tr h="53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King, Lord of the </a:t>
                      </a:r>
                      <a:r>
                        <a:rPr lang="en-US" sz="2700" dirty="0" err="1" smtClean="0">
                          <a:effectLst/>
                          <a:latin typeface="+mn-lt"/>
                          <a:ea typeface="Calibri"/>
                          <a:cs typeface="Mangal"/>
                        </a:rPr>
                        <a:t>Nagas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21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fad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813697" y="45471"/>
            <a:ext cx="3191051" cy="338306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183560"/>
              </p:ext>
            </p:extLst>
          </p:nvPr>
        </p:nvGraphicFramePr>
        <p:xfrm>
          <a:off x="35496" y="3728989"/>
          <a:ext cx="8964488" cy="1327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88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5. VIRASENA</a:t>
                      </a:r>
                    </a:p>
                  </a:txBody>
                  <a:tcPr marL="65473" marR="65473" marT="0" marB="0"/>
                </a:tc>
              </a:tr>
              <a:tr h="53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Army of Heroes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36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fad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77271"/>
              </p:ext>
            </p:extLst>
          </p:nvPr>
        </p:nvGraphicFramePr>
        <p:xfrm>
          <a:off x="35496" y="3728989"/>
          <a:ext cx="8964488" cy="1327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88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6.</a:t>
                      </a:r>
                      <a:r>
                        <a:rPr lang="en-GB" sz="4500" baseline="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 VIRAN</a:t>
                      </a: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ANDI</a:t>
                      </a:r>
                    </a:p>
                  </a:txBody>
                  <a:tcPr marL="65473" marR="65473" marT="0" marB="0"/>
                </a:tc>
              </a:tr>
              <a:tr h="53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Delighted Hero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782010" y="149275"/>
            <a:ext cx="3435966" cy="331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1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fad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574914"/>
              </p:ext>
            </p:extLst>
          </p:nvPr>
        </p:nvGraphicFramePr>
        <p:xfrm>
          <a:off x="35496" y="3728989"/>
          <a:ext cx="8964488" cy="1327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88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7. RATNAGNI</a:t>
                      </a:r>
                    </a:p>
                  </a:txBody>
                  <a:tcPr marL="65473" marR="65473" marT="0" marB="0"/>
                </a:tc>
              </a:tr>
              <a:tr h="53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Jewel Fire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892343" y="164954"/>
            <a:ext cx="3435966" cy="33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5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827281" y="-109073"/>
            <a:ext cx="3455703" cy="406618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600902"/>
              </p:ext>
            </p:extLst>
          </p:nvPr>
        </p:nvGraphicFramePr>
        <p:xfrm>
          <a:off x="35496" y="3728989"/>
          <a:ext cx="8964488" cy="1327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88"/>
              </a:tblGrid>
              <a:tr h="788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8. RATNA CANDRA PRABHA</a:t>
                      </a:r>
                    </a:p>
                  </a:txBody>
                  <a:tcPr marL="65473" marR="65473" marT="0" marB="0"/>
                </a:tc>
              </a:tr>
              <a:tr h="53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7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Jewel Moonlight</a:t>
                      </a:r>
                      <a:endParaRPr lang="en-GB" sz="2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5473" marR="654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28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581</Words>
  <Application>Microsoft Office PowerPoint</Application>
  <PresentationFormat>On-screen Show (16:9)</PresentationFormat>
  <Paragraphs>129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</dc:creator>
  <cp:lastModifiedBy>Stephen</cp:lastModifiedBy>
  <cp:revision>46</cp:revision>
  <dcterms:created xsi:type="dcterms:W3CDTF">2011-04-23T10:51:12Z</dcterms:created>
  <dcterms:modified xsi:type="dcterms:W3CDTF">2011-04-28T20:56:11Z</dcterms:modified>
</cp:coreProperties>
</file>